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430" r:id="rId3"/>
    <p:sldId id="319" r:id="rId4"/>
    <p:sldId id="257" r:id="rId5"/>
    <p:sldId id="440" r:id="rId6"/>
    <p:sldId id="392" r:id="rId7"/>
    <p:sldId id="441" r:id="rId8"/>
    <p:sldId id="442" r:id="rId9"/>
    <p:sldId id="443" r:id="rId10"/>
    <p:sldId id="434" r:id="rId11"/>
    <p:sldId id="393" r:id="rId12"/>
    <p:sldId id="394" r:id="rId13"/>
    <p:sldId id="395" r:id="rId14"/>
    <p:sldId id="396" r:id="rId15"/>
    <p:sldId id="397" r:id="rId16"/>
    <p:sldId id="398" r:id="rId17"/>
    <p:sldId id="399" r:id="rId18"/>
    <p:sldId id="406" r:id="rId19"/>
    <p:sldId id="407" r:id="rId20"/>
    <p:sldId id="408" r:id="rId21"/>
    <p:sldId id="409" r:id="rId22"/>
    <p:sldId id="410" r:id="rId23"/>
    <p:sldId id="411" r:id="rId24"/>
    <p:sldId id="412" r:id="rId25"/>
    <p:sldId id="413" r:id="rId26"/>
    <p:sldId id="414" r:id="rId27"/>
    <p:sldId id="400" r:id="rId28"/>
    <p:sldId id="401" r:id="rId29"/>
    <p:sldId id="439" r:id="rId30"/>
    <p:sldId id="445" r:id="rId31"/>
    <p:sldId id="402" r:id="rId32"/>
    <p:sldId id="403" r:id="rId33"/>
    <p:sldId id="404" r:id="rId34"/>
    <p:sldId id="416" r:id="rId35"/>
    <p:sldId id="447" r:id="rId36"/>
    <p:sldId id="417" r:id="rId37"/>
    <p:sldId id="418" r:id="rId38"/>
    <p:sldId id="419" r:id="rId39"/>
    <p:sldId id="420" r:id="rId40"/>
    <p:sldId id="421" r:id="rId41"/>
    <p:sldId id="422" r:id="rId42"/>
    <p:sldId id="429" r:id="rId43"/>
    <p:sldId id="438" r:id="rId44"/>
    <p:sldId id="427" r:id="rId45"/>
    <p:sldId id="424" r:id="rId46"/>
    <p:sldId id="437" r:id="rId47"/>
    <p:sldId id="423" r:id="rId48"/>
    <p:sldId id="425" r:id="rId49"/>
    <p:sldId id="405" r:id="rId50"/>
    <p:sldId id="444" r:id="rId51"/>
    <p:sldId id="431" r:id="rId52"/>
    <p:sldId id="432" r:id="rId53"/>
    <p:sldId id="381"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6" autoAdjust="0"/>
    <p:restoredTop sz="94686"/>
  </p:normalViewPr>
  <p:slideViewPr>
    <p:cSldViewPr>
      <p:cViewPr varScale="1">
        <p:scale>
          <a:sx n="85" d="100"/>
          <a:sy n="85" d="100"/>
        </p:scale>
        <p:origin x="330" y="84"/>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18.02.2023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3819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18.02.2023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18.02.2023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7DEEC3DE-7A4E-0D40-9D07-73F06E3022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4" y="-27384"/>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12712" y="695077"/>
            <a:ext cx="9000154" cy="2736304"/>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a:t>
            </a:r>
            <a:br>
              <a:rPr lang="tr-TR" sz="6600" dirty="0">
                <a:solidFill>
                  <a:schemeClr val="tx2"/>
                </a:solidFill>
                <a:latin typeface="Caveat Brush" pitchFamily="2" charset="0"/>
                <a:cs typeface="Times New Roman" panose="02020603050405020304" pitchFamily="18" charset="0"/>
              </a:rPr>
            </a:br>
            <a:r>
              <a:rPr lang="tr-TR" sz="6600" dirty="0">
                <a:solidFill>
                  <a:schemeClr val="tx2"/>
                </a:solidFill>
                <a:latin typeface="Caveat Brush" pitchFamily="2" charset="0"/>
                <a:cs typeface="Times New Roman" panose="02020603050405020304" pitchFamily="18" charset="0"/>
              </a:rPr>
              <a:t>DESTEK</a:t>
            </a:r>
            <a:r>
              <a:rPr lang="tr-TR" sz="6000" dirty="0">
                <a:solidFill>
                  <a:schemeClr val="tx2"/>
                </a:solidFill>
                <a:latin typeface="Caveat Brush" pitchFamily="2" charset="0"/>
                <a:cs typeface="Times New Roman" panose="02020603050405020304" pitchFamily="18" charset="0"/>
              </a:rPr>
              <a:t/>
            </a:r>
            <a:br>
              <a:rPr lang="tr-TR" sz="6000" dirty="0">
                <a:solidFill>
                  <a:schemeClr val="tx2"/>
                </a:solidFill>
                <a:latin typeface="Caveat Brush" pitchFamily="2" charset="0"/>
                <a:cs typeface="Times New Roman" panose="02020603050405020304" pitchFamily="18" charset="0"/>
              </a:rPr>
            </a:br>
            <a:r>
              <a:rPr lang="tr-TR" sz="4800" dirty="0">
                <a:solidFill>
                  <a:schemeClr val="tx2"/>
                </a:solidFill>
                <a:latin typeface="Caveat Brush" pitchFamily="2" charset="0"/>
                <a:cs typeface="Times New Roman" panose="02020603050405020304" pitchFamily="18" charset="0"/>
              </a:rPr>
              <a:t>DEPREM</a:t>
            </a:r>
          </a:p>
        </p:txBody>
      </p:sp>
      <p:sp>
        <p:nvSpPr>
          <p:cNvPr id="3" name="2 Alt Başlık"/>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0" name="Resim 9">
            <a:extLst>
              <a:ext uri="{FF2B5EF4-FFF2-40B4-BE49-F238E27FC236}">
                <a16:creationId xmlns:a16="http://schemas.microsoft.com/office/drawing/2014/main" id="{31D88233-67D7-B14C-ACCE-24C3FEB313CD}"/>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1" name="Resim 10">
            <a:extLst>
              <a:ext uri="{FF2B5EF4-FFF2-40B4-BE49-F238E27FC236}">
                <a16:creationId xmlns:a16="http://schemas.microsoft.com/office/drawing/2014/main" id="{5AAA8023-12A2-824B-AF5A-283259F98417}"/>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2" name="Resim 11">
            <a:extLst>
              <a:ext uri="{FF2B5EF4-FFF2-40B4-BE49-F238E27FC236}">
                <a16:creationId xmlns:a16="http://schemas.microsoft.com/office/drawing/2014/main" id="{568B603C-5810-374F-B97E-533D6BDF726A}"/>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440" y="2492896"/>
            <a:ext cx="9806880" cy="2880320"/>
          </a:xfrm>
        </p:spPr>
        <p:txBody>
          <a:bodyPr>
            <a:normAutofit/>
          </a:bodyPr>
          <a:lstStyle/>
          <a:p>
            <a:pPr marL="0" indent="0" algn="ctr">
              <a:buNone/>
            </a:pPr>
            <a:r>
              <a:rPr lang="tr-TR" sz="4000" b="1" dirty="0">
                <a:cs typeface="Times New Roman" panose="02020603050405020304" pitchFamily="18" charset="0"/>
              </a:rPr>
              <a:t>Çocuğunuza yardım etmeden önce unutmamanız gereken bir şey var! </a:t>
            </a:r>
          </a:p>
          <a:p>
            <a:pPr marL="0" indent="0" algn="ctr">
              <a:buNone/>
            </a:pPr>
            <a:r>
              <a:rPr lang="tr-TR" sz="4000" b="1" dirty="0">
                <a:cs typeface="Times New Roman" panose="02020603050405020304" pitchFamily="18" charset="0"/>
              </a:rPr>
              <a:t>Sizler de bu süreçten etkilenmiş olabilirsiniz. Bu süreç sizleri de zorlamış olabilir.</a:t>
            </a:r>
          </a:p>
        </p:txBody>
      </p:sp>
    </p:spTree>
    <p:extLst>
      <p:ext uri="{BB962C8B-B14F-4D97-AF65-F5344CB8AC3E}">
        <p14:creationId xmlns:p14="http://schemas.microsoft.com/office/powerpoint/2010/main" val="349214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16351"/>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99389"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4018" y="342224"/>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876899" y="2278427"/>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894540" y="2844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896252" y="340614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881029" y="398887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894540" y="523347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894540" y="460652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673429" y="1700808"/>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702441"/>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213635"/>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878456"/>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56313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5180790"/>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464152" y="2129195"/>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716212"/>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29889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541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Raleway" panose="020B0503030101060003" pitchFamily="34" charset="0"/>
              </a:rPr>
              <a:t>Travmatik Olay Sonrası Gösterilen Tepkiler</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b="1" dirty="0">
                <a:solidFill>
                  <a:srgbClr val="00B0F0"/>
                </a:solidFill>
                <a:latin typeface="Raleway" panose="020B0503030101060003" pitchFamily="34" charset="0"/>
              </a:rPr>
              <a:t>OLAĞANDIŞI BİR OLAYA VERİLEN</a:t>
            </a:r>
            <a:r>
              <a:rPr lang="tr-TR" dirty="0">
                <a:solidFill>
                  <a:srgbClr val="00B0F0"/>
                </a:solidFill>
                <a:latin typeface="Raleway" panose="020B0503030101060003" pitchFamily="34" charset="0"/>
              </a:rPr>
              <a:t> </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Raleway" panose="020B0503030101060003" pitchFamily="34" charset="0"/>
              </a:rPr>
              <a:t>NORMAL TEPKİLERDİR !</a:t>
            </a:r>
          </a:p>
          <a:p>
            <a:endParaRPr lang="tr-TR" dirty="0">
              <a:latin typeface="Raleway" panose="020B05030301010600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71464" y="836712"/>
            <a:ext cx="9252552" cy="1091682"/>
          </a:xfrm>
        </p:spPr>
        <p:txBody>
          <a:bodyPr anchor="ctr">
            <a:noAutofit/>
          </a:bodyPr>
          <a:lstStyle/>
          <a:p>
            <a:r>
              <a:rPr lang="tr-TR" sz="40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780928"/>
            <a:ext cx="10972800" cy="2736304"/>
          </a:xfrm>
        </p:spPr>
        <p:txBody>
          <a:bodyPr>
            <a:normAutofit/>
          </a:bodyPr>
          <a:lstStyle/>
          <a:p>
            <a:pPr marL="0" indent="0" algn="just">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id="{788154B3-47E6-46F2-81B1-E1EFB09126E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id="{DFEF2B88-D76E-7D4F-A6B7-200FD7F6092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id="{8871DBB0-509E-C743-BAE6-82379D6BEFE9}"/>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a16="http://schemas.microsoft.com/office/drawing/2014/main" id="{6233E01B-CA30-6D4F-B915-673A27FE95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id="{56296574-25E4-9449-8E16-50C65FA20AFC}"/>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id="{0971A0B9-3B92-3E40-8D9F-AA684765FF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id="{E93D91B2-A7A9-B348-9910-7D073AB2E174}"/>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id="{D601E310-9F5B-7744-9DFB-3EC27C7BEBDF}"/>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7488831"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3392" y="1988841"/>
            <a:ext cx="10972800" cy="4104456"/>
          </a:xfrm>
        </p:spPr>
        <p:txBody>
          <a:bodyPr>
            <a:noAutofit/>
          </a:bodyPr>
          <a:lstStyle/>
          <a:p>
            <a:pPr marL="0" indent="0">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a16="http://schemas.microsoft.com/office/drawing/2014/main" id="{0DBA811F-D631-104C-A9E5-3A4D1C714E01}"/>
              </a:ext>
            </a:extLst>
          </p:cNvPr>
          <p:cNvSpPr txBox="1">
            <a:spLocks/>
          </p:cNvSpPr>
          <p:nvPr/>
        </p:nvSpPr>
        <p:spPr>
          <a:xfrm>
            <a:off x="479376" y="836712"/>
            <a:ext cx="8064895"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latin typeface="Caveat Brush" pitchFamily="2" charset="0"/>
              </a:rPr>
              <a:t>NE ZAMAN DESTEK ALMALIYIM?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76470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92896"/>
            <a:ext cx="112809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tr-TR" altLang="tr-TR" sz="3000" dirty="0">
                <a:latin typeface="Raleway" panose="020B0503030101060003" pitchFamily="34" charset="0"/>
              </a:rPr>
              <a:t>Depremin her çocukta farklı tepkilere yol açabileceği unutulmamalıdır. </a:t>
            </a:r>
          </a:p>
          <a:p>
            <a:pPr eaLnBrk="1" hangingPunct="1">
              <a:buFont typeface="Wingdings" panose="05000000000000000000" pitchFamily="2" charset="2"/>
              <a:buChar char="Ø"/>
            </a:pPr>
            <a:r>
              <a:rPr lang="tr-TR" altLang="tr-TR" sz="3000" dirty="0">
                <a:latin typeface="Raleway" panose="020B0503030101060003" pitchFamily="34" charset="0"/>
              </a:rPr>
              <a:t>Her çocuk deprem sırası ve sonrası yaşanabilecek travmalara aynı tepkileri vermez ya da aynı düzeyde etkilenmez.</a:t>
            </a:r>
          </a:p>
          <a:p>
            <a:pPr eaLnBrk="1" hangingPunct="1">
              <a:buFont typeface="Wingdings" panose="05000000000000000000" pitchFamily="2" charset="2"/>
              <a:buChar char="Ø"/>
            </a:pPr>
            <a:r>
              <a:rPr lang="tr-TR" altLang="tr-TR" sz="30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2204864"/>
            <a:ext cx="10369152"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durumlar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7541" y="2060848"/>
            <a:ext cx="9217024" cy="3970318"/>
          </a:xfrm>
          <a:prstGeom prst="rect">
            <a:avLst/>
          </a:prstGeom>
        </p:spPr>
        <p:txBody>
          <a:bodyPr wrap="square">
            <a:spAutoFit/>
          </a:bodyPr>
          <a:lstStyle/>
          <a:p>
            <a:r>
              <a:rPr lang="tr-TR" sz="2800" dirty="0">
                <a:latin typeface="Raleway" panose="020B0503030101060003" pitchFamily="34" charset="0"/>
              </a:rPr>
              <a:t>Deprem sırasında kapalı bir ortamda olma </a:t>
            </a:r>
          </a:p>
          <a:p>
            <a:r>
              <a:rPr lang="tr-TR" sz="2800" dirty="0">
                <a:latin typeface="Raleway" panose="020B0503030101060003" pitchFamily="34" charset="0"/>
              </a:rPr>
              <a:t>Depremin verdiği fiziksel zarar</a:t>
            </a:r>
          </a:p>
          <a:p>
            <a:r>
              <a:rPr lang="tr-TR" sz="2800" dirty="0">
                <a:latin typeface="Raleway" panose="020B0503030101060003" pitchFamily="34" charset="0"/>
              </a:rPr>
              <a:t>Deprem sonrası yer değiştirmek zorunda olma </a:t>
            </a:r>
          </a:p>
          <a:p>
            <a:r>
              <a:rPr lang="tr-TR" sz="2800" dirty="0">
                <a:latin typeface="Raleway" panose="020B0503030101060003" pitchFamily="34" charset="0"/>
              </a:rPr>
              <a:t>Deprem sonrası günlük rutinin değişmesi</a:t>
            </a:r>
          </a:p>
          <a:p>
            <a:r>
              <a:rPr lang="tr-TR" sz="2800" dirty="0">
                <a:latin typeface="Raleway" panose="020B0503030101060003" pitchFamily="34" charset="0"/>
              </a:rPr>
              <a:t>Deprem sonrası sevdikleriyle daha az zaman geçirme</a:t>
            </a:r>
          </a:p>
          <a:p>
            <a:pPr lvl="0"/>
            <a:endParaRPr lang="tr-TR" sz="2800" dirty="0">
              <a:latin typeface="Raleway" panose="020B0503030101060003" pitchFamily="34" charset="0"/>
            </a:endParaRPr>
          </a:p>
          <a:p>
            <a:r>
              <a:rPr lang="tr-TR" sz="2800" dirty="0">
                <a:latin typeface="Raleway" panose="020B0503030101060003" pitchFamily="34" charset="0"/>
              </a:rPr>
              <a:t>gibi faktörler de depremden çocukların etkilenme düzeyini artırabilmektedir.</a:t>
            </a:r>
          </a:p>
          <a:p>
            <a:pPr>
              <a:buFont typeface="Arial" pitchFamily="34" charset="0"/>
              <a:buChar char="•"/>
            </a:pPr>
            <a:endParaRPr lang="tr-TR" sz="2800" i="1"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154901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92696"/>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14615"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4" name="İçerik Yer Tutucusu 3"/>
          <p:cNvSpPr>
            <a:spLocks noGrp="1"/>
          </p:cNvSpPr>
          <p:nvPr>
            <p:ph sz="half" idx="2"/>
          </p:nvPr>
        </p:nvSpPr>
        <p:spPr>
          <a:xfrm>
            <a:off x="6106282"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39616" y="620688"/>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
        <p:nvSpPr>
          <p:cNvPr id="4" name="Dikdörtgen 13"/>
          <p:cNvSpPr/>
          <p:nvPr/>
        </p:nvSpPr>
        <p:spPr>
          <a:xfrm>
            <a:off x="614816" y="500042"/>
            <a:ext cx="1088178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166778" y="1628800"/>
            <a:ext cx="9033678" cy="4801314"/>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2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2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2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551388"/>
            <a:ext cx="1090588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908720"/>
            <a:ext cx="10972800" cy="5328592"/>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a:t>
            </a:r>
            <a:r>
              <a:rPr lang="tr-TR" sz="1800" i="1" dirty="0">
                <a:latin typeface="Raleway" panose="020B0503030101060003" pitchFamily="34" charset="0"/>
              </a:rPr>
              <a:t> Örneğin ’’Deprem sonrasında yaşanan kargaşadan dolayı nasıl davranacağını bilememek nedeniyle endişelendin.’’ </a:t>
            </a:r>
            <a:r>
              <a:rPr lang="tr-TR" altLang="tr-TR" sz="1800" i="1" dirty="0">
                <a:latin typeface="Raleway" panose="020B0503030101060003" pitchFamily="34" charset="0"/>
                <a:cs typeface="Times New Roman" panose="02020603050405020304" pitchFamily="18" charset="0"/>
              </a:rPr>
              <a:t>diyebilirsiniz.</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ailelerin 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5" name="Dikdörtgen 13"/>
          <p:cNvSpPr/>
          <p:nvPr/>
        </p:nvSpPr>
        <p:spPr>
          <a:xfrm>
            <a:off x="623392" y="188640"/>
            <a:ext cx="110172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gördüklerini hissettiklerinde çocuklar daha mutlu ve umutlu olurlar.</a:t>
            </a:r>
          </a:p>
        </p:txBody>
      </p:sp>
      <p:sp>
        <p:nvSpPr>
          <p:cNvPr id="5" name="Dikdörtgen 13"/>
          <p:cNvSpPr/>
          <p:nvPr/>
        </p:nvSpPr>
        <p:spPr>
          <a:xfrm>
            <a:off x="911424" y="620688"/>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1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5" name="Dikdörtgen 13"/>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id="{CB821950-CA81-3447-BD26-7AC9B30A4ED9}"/>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204864"/>
            <a:ext cx="8229600" cy="2448272"/>
          </a:xfrm>
        </p:spPr>
        <p:txBody>
          <a:bodyPr>
            <a:normAutofit fontScale="90000"/>
          </a:bodyPr>
          <a:lstStyle/>
          <a:p>
            <a:r>
              <a:rPr lang="tr-TR" sz="4800" spc="300" dirty="0">
                <a:solidFill>
                  <a:schemeClr val="tx2"/>
                </a:solidFill>
                <a:latin typeface="Caveat Brush" pitchFamily="2" charset="0"/>
                <a:cs typeface="Times New Roman" panose="02020603050405020304" pitchFamily="18" charset="0"/>
              </a:rPr>
              <a:t>ACİL DURUMLAR/AFET DURUMLARI</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ve </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BUNLARIN ETKİLERİ </a:t>
            </a:r>
            <a:endParaRPr lang="tr-TR" sz="48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1103024" cy="4389120"/>
          </a:xfrm>
        </p:spPr>
        <p:txBody>
          <a:bodyPr>
            <a:normAutofit fontScale="70000" lnSpcReduction="20000"/>
          </a:bodyPr>
          <a:lstStyle/>
          <a:p>
            <a:pPr>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öykü yazma ya da günlük tutmak isteyebilirler.</a:t>
            </a:r>
          </a:p>
        </p:txBody>
      </p:sp>
      <p:sp>
        <p:nvSpPr>
          <p:cNvPr id="4" name="Dikdörtgen 13">
            <a:extLst>
              <a:ext uri="{FF2B5EF4-FFF2-40B4-BE49-F238E27FC236}">
                <a16:creationId xmlns:a16="http://schemas.microsoft.com/office/drawing/2014/main" id="{F2954883-A07E-7441-9F43-4A2B2A154E42}"/>
              </a:ext>
            </a:extLst>
          </p:cNvPr>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Örneğin </a:t>
            </a:r>
            <a:r>
              <a:rPr lang="tr-TR" sz="2000" i="1" dirty="0">
                <a:latin typeface="Raleway" panose="020B0503030101060003" pitchFamily="34" charset="0"/>
              </a:rPr>
              <a:t>‘’Deprem nedeniyle evimizin hasar görmesine üzüldüm.</a:t>
            </a:r>
            <a:r>
              <a:rPr lang="tr-TR" sz="2000" i="1" dirty="0">
                <a:latin typeface="Raleway" panose="020B0503030101060003" pitchFamily="34" charset="0"/>
                <a:cs typeface="Times New Roman" panose="02020603050405020304" pitchFamily="18" charset="0"/>
              </a:rPr>
              <a:t>’’ diyebilirsiniz.</a:t>
            </a:r>
            <a:r>
              <a:rPr lang="tr-TR" altLang="tr-TR" sz="2000" dirty="0">
                <a:latin typeface="Raleway" panose="020B0503030101060003" pitchFamily="34" charset="0"/>
                <a:cs typeface="Times New Roman" panose="02020603050405020304" pitchFamily="18" charset="0"/>
              </a:rPr>
              <a:t> </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111AF4D6-A26A-4148-A293-62A51FFC19BE}"/>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10000"/>
          </a:bodyPr>
          <a:lstStyle/>
          <a:p>
            <a:pPr>
              <a:lnSpc>
                <a:spcPct val="15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istemeyebilir ya da </a:t>
            </a:r>
            <a:r>
              <a:rPr lang="tr-TR" sz="2400" dirty="0">
                <a:latin typeface="Raleway" panose="020B0503030101060003" pitchFamily="34" charset="0"/>
                <a:cs typeface="Times New Roman" panose="02020603050405020304" pitchFamily="18" charset="0"/>
              </a:rPr>
              <a:t>okul başarısında farklılık yaşanabilir.</a:t>
            </a:r>
          </a:p>
          <a:p>
            <a:pPr>
              <a:lnSpc>
                <a:spcPct val="150000"/>
              </a:lnSpc>
            </a:pPr>
            <a:r>
              <a:rPr lang="tr-TR" sz="2400" dirty="0">
                <a:latin typeface="Raleway" panose="020B0503030101060003" pitchFamily="34" charset="0"/>
              </a:rPr>
              <a:t>Çocuklar deprem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endParaRPr lang="tr-TR" sz="2400" dirty="0">
              <a:latin typeface="Raleway" panose="020B0503030101060003" pitchFamily="34"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20EC11A2-4B1E-5645-9942-789E23672039}"/>
              </a:ext>
            </a:extLst>
          </p:cNvPr>
          <p:cNvSpPr/>
          <p:nvPr/>
        </p:nvSpPr>
        <p:spPr>
          <a:xfrm>
            <a:off x="609600" y="692696"/>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62880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id="{E12BA35A-BBDA-D94C-94E5-5586286C47A6}"/>
              </a:ext>
            </a:extLst>
          </p:cNvPr>
          <p:cNvSpPr/>
          <p:nvPr/>
        </p:nvSpPr>
        <p:spPr>
          <a:xfrm>
            <a:off x="445560" y="692696"/>
            <a:ext cx="1126706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B2E4D71C-FFAC-724D-872A-BDC36B2AF393}"/>
              </a:ext>
            </a:extLst>
          </p:cNvPr>
          <p:cNvSpPr/>
          <p:nvPr/>
        </p:nvSpPr>
        <p:spPr>
          <a:xfrm>
            <a:off x="609600" y="692696"/>
            <a:ext cx="108870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628800"/>
            <a:ext cx="10972800" cy="4680520"/>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a16="http://schemas.microsoft.com/office/drawing/2014/main" id="{D236A04D-CA58-3041-920E-EA3546D20C18}"/>
              </a:ext>
            </a:extLst>
          </p:cNvPr>
          <p:cNvSpPr/>
          <p:nvPr/>
        </p:nvSpPr>
        <p:spPr>
          <a:xfrm>
            <a:off x="609600" y="692696"/>
            <a:ext cx="1038294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5 Dikdörtgen"/>
          <p:cNvSpPr>
            <a:spLocks noChangeArrowheads="1"/>
          </p:cNvSpPr>
          <p:nvPr/>
        </p:nvSpPr>
        <p:spPr bwMode="auto">
          <a:xfrm>
            <a:off x="513162" y="1412776"/>
            <a:ext cx="11247040" cy="501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deprem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
        <p:nvSpPr>
          <p:cNvPr id="4" name="Dikdörtgen 13">
            <a:extLst>
              <a:ext uri="{FF2B5EF4-FFF2-40B4-BE49-F238E27FC236}">
                <a16:creationId xmlns:a16="http://schemas.microsoft.com/office/drawing/2014/main" id="{73D49E20-E125-3C4A-9AF2-96086702B532}"/>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54983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2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9AC89331-6AC6-8D47-85DC-F8305925384B}"/>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fontScale="925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çocuğunuzun alkol kullanımı, sigara kullanımı ya da okul terki gibi riskli davranışlara yönelmesi deprem sonrasında yaşadığı </a:t>
            </a:r>
            <a:r>
              <a:rPr lang="tr-TR" sz="2400" dirty="0" err="1">
                <a:latin typeface="Raleway" panose="020B0503030101060003" pitchFamily="34" charset="0"/>
              </a:rPr>
              <a:t>travmatik</a:t>
            </a:r>
            <a:r>
              <a:rPr lang="tr-TR" sz="2400" dirty="0">
                <a:latin typeface="Raleway" panose="020B0503030101060003" pitchFamily="34" charset="0"/>
              </a:rPr>
              <a:t>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42F6F0B0-4CA7-A644-BC03-1D028F9E38E6}"/>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67608" y="332656"/>
            <a:ext cx="7056784"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38288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olur.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415480"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448468"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Tree>
    <p:extLst>
      <p:ext uri="{BB962C8B-B14F-4D97-AF65-F5344CB8AC3E}">
        <p14:creationId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579713"/>
            <a:ext cx="11329259" cy="4513583"/>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04664"/>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2560" y="404664"/>
            <a:ext cx="10009112" cy="892630"/>
          </a:xfrm>
        </p:spPr>
        <p:txBody>
          <a:bodyPr anchor="ctr">
            <a:noAutofit/>
          </a:bodyPr>
          <a:lstStyle/>
          <a:p>
            <a:r>
              <a:rPr lang="tr-TR" sz="3200" dirty="0">
                <a:latin typeface="Caveat Brush" pitchFamily="2" charset="0"/>
              </a:rPr>
              <a:t>OKULLARDA ÖĞRENCİLERE UYGULANACAK PSİKOEĞİTİM PROGRAMIN GENEL AMAÇLARI-1</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1628800"/>
            <a:ext cx="11175032" cy="4730931"/>
          </a:xfrm>
        </p:spPr>
        <p:txBody>
          <a:bodyPr>
            <a:noAutofit/>
          </a:bodyPr>
          <a:lstStyle/>
          <a:p>
            <a:pPr marL="457200" indent="-457200">
              <a:lnSpc>
                <a:spcPct val="150000"/>
              </a:lnSpc>
              <a:buFont typeface="+mj-lt"/>
              <a:buAutoNum type="arabicPeriod"/>
            </a:pPr>
            <a:r>
              <a:rPr lang="tr-TR" sz="2000" dirty="0">
                <a:latin typeface="Raleway" panose="020B0503030101060003" pitchFamily="34" charset="0"/>
              </a:rPr>
              <a:t>Öğrencileri travmatik olaylar ve sonrasında yaşanabilecek normal psikolojik etkiler hakkında bilgilendirmek ve onların bu konuya ilişkin farkındalıklarını artırmak </a:t>
            </a:r>
          </a:p>
          <a:p>
            <a:pPr marL="457200" indent="-457200">
              <a:lnSpc>
                <a:spcPct val="150000"/>
              </a:lnSpc>
              <a:buFont typeface="+mj-lt"/>
              <a:buAutoNum type="arabicPeriod"/>
            </a:pPr>
            <a:r>
              <a:rPr lang="tr-TR" sz="2000" dirty="0">
                <a:latin typeface="Raleway" panose="020B0503030101060003" pitchFamily="34" charset="0"/>
              </a:rPr>
              <a:t>Öğrencilere kendi tepkilerini anlama ve paylaşma olanağı vererek tepkilerinin doğal olduğunu göstermek ve öğrencilerin tepkilerini normalleştirmek </a:t>
            </a:r>
          </a:p>
          <a:p>
            <a:pPr marL="457200" indent="-457200">
              <a:lnSpc>
                <a:spcPct val="150000"/>
              </a:lnSpc>
              <a:buFont typeface="+mj-lt"/>
              <a:buAutoNum type="arabicPeriod"/>
            </a:pPr>
            <a:r>
              <a:rPr lang="tr-TR" sz="2000" dirty="0">
                <a:latin typeface="Raleway" panose="020B0503030101060003" pitchFamily="34" charset="0"/>
              </a:rPr>
              <a:t>Okul sistemi ile öğrenciler arasında yaşantıların paylaşılmasını sağlayarak öğrencilerin okul ile iletişimini güçlendirmek</a:t>
            </a:r>
          </a:p>
          <a:p>
            <a:pPr marL="457200" indent="-457200">
              <a:lnSpc>
                <a:spcPct val="150000"/>
              </a:lnSpc>
              <a:buFont typeface="+mj-lt"/>
              <a:buAutoNum type="arabicPeriod"/>
            </a:pPr>
            <a:r>
              <a:rPr lang="tr-TR" sz="2000" dirty="0">
                <a:latin typeface="Raleway" panose="020B0503030101060003" pitchFamily="34" charset="0"/>
              </a:rPr>
              <a:t>Öğrencilerin olumlu başa çıkma yöntemlerini fark etmelerini sağlamak</a:t>
            </a:r>
          </a:p>
          <a:p>
            <a:pPr marL="457200" indent="-457200">
              <a:lnSpc>
                <a:spcPct val="150000"/>
              </a:lnSpc>
              <a:buFont typeface="+mj-lt"/>
              <a:buAutoNum type="arabicPeriod"/>
            </a:pPr>
            <a:r>
              <a:rPr lang="tr-TR" sz="20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96237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692696"/>
            <a:ext cx="10081120" cy="892630"/>
          </a:xfrm>
        </p:spPr>
        <p:txBody>
          <a:bodyPr anchor="ctr">
            <a:noAutofit/>
          </a:bodyPr>
          <a:lstStyle/>
          <a:p>
            <a:r>
              <a:rPr lang="tr-TR" sz="3200" dirty="0">
                <a:latin typeface="Caveat Brush" pitchFamily="2" charset="0"/>
              </a:rPr>
              <a:t>OKULLARDA ÖĞRENCİLERE UYGULANACAK PSİKOEĞİTİM PROGRAMIN GENEL AMAÇLARI-2</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2564904"/>
            <a:ext cx="10972800" cy="3528392"/>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363562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20619" y="2060848"/>
            <a:ext cx="11147989" cy="324826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8340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767408" y="2276872"/>
            <a:ext cx="10369152"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132254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403" y="1484784"/>
            <a:ext cx="11041227" cy="4154984"/>
          </a:xfrm>
          <a:prstGeom prst="rect">
            <a:avLst/>
          </a:prstGeom>
        </p:spPr>
        <p:txBody>
          <a:bodyPr wrap="square">
            <a:spAutoFit/>
          </a:bodyPr>
          <a:lstStyle/>
          <a:p>
            <a:pPr algn="ctr">
              <a:lnSpc>
                <a:spcPct val="150000"/>
              </a:lnSpc>
            </a:pPr>
            <a:r>
              <a:rPr lang="tr-TR" sz="4400" spc="300" dirty="0">
                <a:solidFill>
                  <a:srgbClr val="FF0000"/>
                </a:solidFill>
                <a:latin typeface="Caveat Brush" pitchFamily="2" charset="0"/>
                <a:cs typeface="Times New Roman" panose="02020603050405020304" pitchFamily="18" charset="0"/>
              </a:rPr>
              <a:t>TRAVMA,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TRAVMATİK OLAYLAR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ve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 ETKİLERİ</a:t>
            </a:r>
            <a:endParaRPr lang="tr-TR" sz="44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27448" y="1772816"/>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27448" y="4082466"/>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703512" y="1988840"/>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703055" y="2908959"/>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720179" y="3880874"/>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3963</TotalTime>
  <Words>1892</Words>
  <Application>Microsoft Office PowerPoint</Application>
  <PresentationFormat>Geniş ekran</PresentationFormat>
  <Paragraphs>281</Paragraphs>
  <Slides>53</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53</vt:i4>
      </vt:variant>
    </vt:vector>
  </HeadingPairs>
  <TitlesOfParts>
    <vt:vector size="61" baseType="lpstr">
      <vt:lpstr>Arial</vt:lpstr>
      <vt:lpstr>Calibri</vt:lpstr>
      <vt:lpstr>Caveat Brush</vt:lpstr>
      <vt:lpstr>Raleway</vt:lpstr>
      <vt:lpstr>Raleway SemiBold</vt:lpstr>
      <vt:lpstr>Times New Roman</vt:lpstr>
      <vt:lpstr>Wingdings</vt:lpstr>
      <vt:lpstr>Ofis Teması</vt:lpstr>
      <vt:lpstr>PSİKOSOSYAL DESTEK DEPREM</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PowerPoint Sunusu</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PC</cp:lastModifiedBy>
  <cp:revision>267</cp:revision>
  <dcterms:created xsi:type="dcterms:W3CDTF">2020-09-06T06:37:07Z</dcterms:created>
  <dcterms:modified xsi:type="dcterms:W3CDTF">2023-02-18T08:37:18Z</dcterms:modified>
</cp:coreProperties>
</file>